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Nunito"/>
      <p:regular r:id="rId22"/>
      <p:bold r:id="rId23"/>
      <p:italic r:id="rId24"/>
      <p:boldItalic r:id="rId25"/>
    </p:embeddedFont>
    <p:embeddedFont>
      <p:font typeface="Maven Pro"/>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Nunito-regular.fntdata"/><Relationship Id="rId21" Type="http://schemas.openxmlformats.org/officeDocument/2006/relationships/slide" Target="slides/slide16.xml"/><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avenPro-regular.fntdata"/><Relationship Id="rId25" Type="http://schemas.openxmlformats.org/officeDocument/2006/relationships/font" Target="fonts/Nunito-boldItalic.fntdata"/><Relationship Id="rId27" Type="http://schemas.openxmlformats.org/officeDocument/2006/relationships/font" Target="fonts/MavenPr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59e8d50d5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59e8d50d5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4aa182aa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4aa182aa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4aa182a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4aa182a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59e8d50d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f59e8d50d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59e8d50d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59e8d50d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4aa182aa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4aa182aa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f0d214df1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f0d214df1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0d214df1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0d214df1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4aa182aa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4aa182aa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4aa182a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4aa182a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4aa182aa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4aa182aa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59e8d50d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59e8d50d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4aa182aa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4aa182aa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59e8d50d5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59e8d50d5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59e8d50d5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59e8d50d5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66800" y="1006425"/>
            <a:ext cx="59751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Inteligencia de Negocios Proyecto NLP</a:t>
            </a:r>
            <a:endParaRPr/>
          </a:p>
        </p:txBody>
      </p:sp>
      <p:sp>
        <p:nvSpPr>
          <p:cNvPr id="278" name="Google Shape;278;p13"/>
          <p:cNvSpPr txBox="1"/>
          <p:nvPr>
            <p:ph idx="1" type="subTitle"/>
          </p:nvPr>
        </p:nvSpPr>
        <p:spPr>
          <a:xfrm>
            <a:off x="366800" y="2804950"/>
            <a:ext cx="4255500" cy="16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Proyecto 1 - </a:t>
            </a:r>
            <a:r>
              <a:rPr lang="es"/>
              <a:t>Análisis</a:t>
            </a:r>
            <a:r>
              <a:rPr lang="es"/>
              <a:t> de textos</a:t>
            </a:r>
            <a:endParaRPr/>
          </a:p>
          <a:p>
            <a:pPr indent="0" lvl="0" marL="0" rtl="0" algn="l">
              <a:spcBef>
                <a:spcPts val="0"/>
              </a:spcBef>
              <a:spcAft>
                <a:spcPts val="0"/>
              </a:spcAft>
              <a:buNone/>
            </a:pPr>
            <a:r>
              <a:rPr lang="es"/>
              <a:t>Juan Pablo Sarmiento</a:t>
            </a:r>
            <a:endParaRPr/>
          </a:p>
          <a:p>
            <a:pPr indent="0" lvl="0" marL="0" rtl="0" algn="l">
              <a:spcBef>
                <a:spcPts val="0"/>
              </a:spcBef>
              <a:spcAft>
                <a:spcPts val="0"/>
              </a:spcAft>
              <a:buNone/>
            </a:pPr>
            <a:r>
              <a:rPr lang="es"/>
              <a:t>Juan Nicolás Bolaños</a:t>
            </a:r>
            <a:endParaRPr/>
          </a:p>
          <a:p>
            <a:pPr indent="0" lvl="0" marL="0" rtl="0" algn="l">
              <a:spcBef>
                <a:spcPts val="0"/>
              </a:spcBef>
              <a:spcAft>
                <a:spcPts val="0"/>
              </a:spcAft>
              <a:buNone/>
            </a:pPr>
            <a:r>
              <a:rPr lang="es"/>
              <a:t>Juan Jose Ochoa</a:t>
            </a:r>
            <a:endParaRPr/>
          </a:p>
        </p:txBody>
      </p:sp>
      <p:pic>
        <p:nvPicPr>
          <p:cNvPr id="279" name="Google Shape;279;p13"/>
          <p:cNvPicPr preferRelativeResize="0"/>
          <p:nvPr/>
        </p:nvPicPr>
        <p:blipFill>
          <a:blip r:embed="rId3">
            <a:alphaModFix/>
          </a:blip>
          <a:stretch>
            <a:fillRect/>
          </a:stretch>
        </p:blipFill>
        <p:spPr>
          <a:xfrm>
            <a:off x="4515556" y="2496287"/>
            <a:ext cx="3964243" cy="2228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2"/>
          <p:cNvSpPr txBox="1"/>
          <p:nvPr>
            <p:ph type="title"/>
          </p:nvPr>
        </p:nvSpPr>
        <p:spPr>
          <a:xfrm>
            <a:off x="831075" y="395700"/>
            <a:ext cx="5857800" cy="764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Naive Bayes</a:t>
            </a:r>
            <a:endParaRPr/>
          </a:p>
        </p:txBody>
      </p:sp>
      <p:pic>
        <p:nvPicPr>
          <p:cNvPr id="352" name="Google Shape;352;p22"/>
          <p:cNvPicPr preferRelativeResize="0"/>
          <p:nvPr/>
        </p:nvPicPr>
        <p:blipFill>
          <a:blip r:embed="rId3">
            <a:alphaModFix/>
          </a:blip>
          <a:stretch>
            <a:fillRect/>
          </a:stretch>
        </p:blipFill>
        <p:spPr>
          <a:xfrm>
            <a:off x="5218800" y="1312800"/>
            <a:ext cx="3181350" cy="2695575"/>
          </a:xfrm>
          <a:prstGeom prst="rect">
            <a:avLst/>
          </a:prstGeom>
          <a:noFill/>
          <a:ln>
            <a:noFill/>
          </a:ln>
        </p:spPr>
      </p:pic>
      <p:pic>
        <p:nvPicPr>
          <p:cNvPr id="353" name="Google Shape;353;p22"/>
          <p:cNvPicPr preferRelativeResize="0"/>
          <p:nvPr/>
        </p:nvPicPr>
        <p:blipFill>
          <a:blip r:embed="rId4">
            <a:alphaModFix/>
          </a:blip>
          <a:stretch>
            <a:fillRect/>
          </a:stretch>
        </p:blipFill>
        <p:spPr>
          <a:xfrm>
            <a:off x="247600" y="3297500"/>
            <a:ext cx="4631574" cy="1674750"/>
          </a:xfrm>
          <a:prstGeom prst="rect">
            <a:avLst/>
          </a:prstGeom>
          <a:noFill/>
          <a:ln>
            <a:noFill/>
          </a:ln>
        </p:spPr>
      </p:pic>
      <p:sp>
        <p:nvSpPr>
          <p:cNvPr id="354" name="Google Shape;354;p22"/>
          <p:cNvSpPr txBox="1"/>
          <p:nvPr/>
        </p:nvSpPr>
        <p:spPr>
          <a:xfrm>
            <a:off x="948025" y="1594925"/>
            <a:ext cx="250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solidFill>
                  <a:schemeClr val="lt1"/>
                </a:solidFill>
                <a:highlight>
                  <a:schemeClr val="dk2"/>
                </a:highlight>
                <a:latin typeface="Nunito"/>
                <a:ea typeface="Nunito"/>
                <a:cs typeface="Nunito"/>
                <a:sym typeface="Nunito"/>
              </a:rPr>
              <a:t>Precisión: 93%</a:t>
            </a:r>
            <a:endParaRPr b="1" sz="3500">
              <a:solidFill>
                <a:schemeClr val="lt1"/>
              </a:solidFill>
              <a:highlight>
                <a:schemeClr val="dk2"/>
              </a:highlight>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3"/>
          <p:cNvSpPr txBox="1"/>
          <p:nvPr>
            <p:ph type="title"/>
          </p:nvPr>
        </p:nvSpPr>
        <p:spPr>
          <a:xfrm>
            <a:off x="852300" y="828500"/>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Recomendaciones a negocio</a:t>
            </a:r>
            <a:endParaRPr/>
          </a:p>
        </p:txBody>
      </p:sp>
      <p:pic>
        <p:nvPicPr>
          <p:cNvPr id="360" name="Google Shape;360;p23"/>
          <p:cNvPicPr preferRelativeResize="0"/>
          <p:nvPr/>
        </p:nvPicPr>
        <p:blipFill>
          <a:blip r:embed="rId3">
            <a:alphaModFix/>
          </a:blip>
          <a:stretch>
            <a:fillRect/>
          </a:stretch>
        </p:blipFill>
        <p:spPr>
          <a:xfrm>
            <a:off x="4761450" y="2183325"/>
            <a:ext cx="3686049" cy="245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4"/>
          <p:cNvSpPr txBox="1"/>
          <p:nvPr/>
        </p:nvSpPr>
        <p:spPr>
          <a:xfrm>
            <a:off x="684300" y="1370775"/>
            <a:ext cx="7775400" cy="2955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2000">
                <a:solidFill>
                  <a:schemeClr val="lt1"/>
                </a:solidFill>
                <a:latin typeface="Nunito"/>
                <a:ea typeface="Nunito"/>
                <a:cs typeface="Nunito"/>
                <a:sym typeface="Nunito"/>
              </a:rPr>
              <a:t>Se le recomienda a negocio hacer uso de los modelos desarrollados por el equipo para el cumplimiento de su tarea de predecir el acogimiento de un producto basado en los comentarios realizados al mismo. Para esto es necesario generar un pipeline mediante el cual se le apliquen a los datos nuevos un preprocesamiento igual al nuestro. Es necesario remover puntuación, contracciones, stopwords y hacer stemming a los comentarios para obtener resultados igual de confiables a los obtenidos por los modelos.</a:t>
            </a:r>
            <a:endParaRPr sz="2000">
              <a:solidFill>
                <a:schemeClr val="lt1"/>
              </a:solidFill>
              <a:latin typeface="Nunito"/>
              <a:ea typeface="Nunito"/>
              <a:cs typeface="Nunito"/>
              <a:sym typeface="Nunito"/>
            </a:endParaRPr>
          </a:p>
        </p:txBody>
      </p:sp>
      <p:sp>
        <p:nvSpPr>
          <p:cNvPr id="366" name="Google Shape;366;p24"/>
          <p:cNvSpPr txBox="1"/>
          <p:nvPr/>
        </p:nvSpPr>
        <p:spPr>
          <a:xfrm>
            <a:off x="684300" y="261775"/>
            <a:ext cx="777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chemeClr val="lt1"/>
                </a:solidFill>
                <a:latin typeface="Nunito"/>
                <a:ea typeface="Nunito"/>
                <a:cs typeface="Nunito"/>
                <a:sym typeface="Nunito"/>
              </a:rPr>
              <a:t>Recomendaciones</a:t>
            </a:r>
            <a:endParaRPr b="1" sz="30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5"/>
          <p:cNvSpPr txBox="1"/>
          <p:nvPr/>
        </p:nvSpPr>
        <p:spPr>
          <a:xfrm>
            <a:off x="684300" y="1370775"/>
            <a:ext cx="77754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2000">
                <a:solidFill>
                  <a:schemeClr val="lt1"/>
                </a:solidFill>
                <a:latin typeface="Nunito"/>
                <a:ea typeface="Nunito"/>
                <a:cs typeface="Nunito"/>
                <a:sym typeface="Nunito"/>
              </a:rPr>
              <a:t>En </a:t>
            </a:r>
            <a:r>
              <a:rPr lang="es" sz="2000">
                <a:solidFill>
                  <a:schemeClr val="lt1"/>
                </a:solidFill>
                <a:latin typeface="Nunito"/>
                <a:ea typeface="Nunito"/>
                <a:cs typeface="Nunito"/>
                <a:sym typeface="Nunito"/>
              </a:rPr>
              <a:t>específico</a:t>
            </a:r>
            <a:r>
              <a:rPr lang="es" sz="2000">
                <a:solidFill>
                  <a:schemeClr val="lt1"/>
                </a:solidFill>
                <a:latin typeface="Nunito"/>
                <a:ea typeface="Nunito"/>
                <a:cs typeface="Nunito"/>
                <a:sym typeface="Nunito"/>
              </a:rPr>
              <a:t> se recomienda a negocio implementar el modelo de Naive Bayes, el cual presenta el comportamiento más consistente sin importar </a:t>
            </a:r>
            <a:r>
              <a:rPr lang="es" sz="2000">
                <a:solidFill>
                  <a:schemeClr val="lt1"/>
                </a:solidFill>
                <a:latin typeface="Nunito"/>
                <a:ea typeface="Nunito"/>
                <a:cs typeface="Nunito"/>
                <a:sym typeface="Nunito"/>
              </a:rPr>
              <a:t>sí recibe comentarios más ligados a una recepción negativa o positiva, cosa que era peor en los demás modelos.</a:t>
            </a:r>
            <a:endParaRPr sz="2000">
              <a:solidFill>
                <a:schemeClr val="lt1"/>
              </a:solidFill>
              <a:latin typeface="Nunito"/>
              <a:ea typeface="Nunito"/>
              <a:cs typeface="Nunito"/>
              <a:sym typeface="Nunito"/>
            </a:endParaRPr>
          </a:p>
        </p:txBody>
      </p:sp>
      <p:sp>
        <p:nvSpPr>
          <p:cNvPr id="372" name="Google Shape;372;p25"/>
          <p:cNvSpPr txBox="1"/>
          <p:nvPr/>
        </p:nvSpPr>
        <p:spPr>
          <a:xfrm>
            <a:off x="684300" y="261775"/>
            <a:ext cx="777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chemeClr val="lt1"/>
                </a:solidFill>
                <a:latin typeface="Nunito"/>
                <a:ea typeface="Nunito"/>
                <a:cs typeface="Nunito"/>
                <a:sym typeface="Nunito"/>
              </a:rPr>
              <a:t>Recomendaciones</a:t>
            </a:r>
            <a:endParaRPr b="1" sz="30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6"/>
          <p:cNvSpPr txBox="1"/>
          <p:nvPr/>
        </p:nvSpPr>
        <p:spPr>
          <a:xfrm>
            <a:off x="684300" y="1370775"/>
            <a:ext cx="7775400" cy="203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2000">
                <a:solidFill>
                  <a:schemeClr val="lt1"/>
                </a:solidFill>
                <a:latin typeface="Nunito"/>
                <a:ea typeface="Nunito"/>
                <a:cs typeface="Nunito"/>
                <a:sym typeface="Nunito"/>
              </a:rPr>
              <a:t>Se recomienda ampliar los comentarios realizados a los productos, en especial los de recepción negativa, esto con el fin de ampliar la cantidad de datos con la que el modelo puede entrenar y así poder mejorar su resultado. Ya que uno de los principales problemas del proceso de generar los modelos de machine learning fue el </a:t>
            </a:r>
            <a:r>
              <a:rPr lang="es" sz="2000">
                <a:solidFill>
                  <a:schemeClr val="lt1"/>
                </a:solidFill>
                <a:latin typeface="Nunito"/>
                <a:ea typeface="Nunito"/>
                <a:cs typeface="Nunito"/>
                <a:sym typeface="Nunito"/>
              </a:rPr>
              <a:t>desbalance</a:t>
            </a:r>
            <a:r>
              <a:rPr lang="es" sz="2000">
                <a:solidFill>
                  <a:schemeClr val="lt1"/>
                </a:solidFill>
                <a:latin typeface="Nunito"/>
                <a:ea typeface="Nunito"/>
                <a:cs typeface="Nunito"/>
                <a:sym typeface="Nunito"/>
              </a:rPr>
              <a:t> en las muestras de los datos</a:t>
            </a:r>
            <a:endParaRPr sz="2000">
              <a:solidFill>
                <a:schemeClr val="lt1"/>
              </a:solidFill>
              <a:latin typeface="Nunito"/>
              <a:ea typeface="Nunito"/>
              <a:cs typeface="Nunito"/>
              <a:sym typeface="Nunito"/>
            </a:endParaRPr>
          </a:p>
        </p:txBody>
      </p:sp>
      <p:sp>
        <p:nvSpPr>
          <p:cNvPr id="378" name="Google Shape;378;p26"/>
          <p:cNvSpPr txBox="1"/>
          <p:nvPr/>
        </p:nvSpPr>
        <p:spPr>
          <a:xfrm>
            <a:off x="684300" y="261775"/>
            <a:ext cx="777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chemeClr val="lt1"/>
                </a:solidFill>
                <a:latin typeface="Nunito"/>
                <a:ea typeface="Nunito"/>
                <a:cs typeface="Nunito"/>
                <a:sym typeface="Nunito"/>
              </a:rPr>
              <a:t>Recomendaciones</a:t>
            </a:r>
            <a:endParaRPr b="1" sz="30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7"/>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Conclusiones</a:t>
            </a:r>
            <a:endParaRPr/>
          </a:p>
        </p:txBody>
      </p:sp>
      <p:pic>
        <p:nvPicPr>
          <p:cNvPr id="384" name="Google Shape;384;p27"/>
          <p:cNvPicPr preferRelativeResize="0"/>
          <p:nvPr/>
        </p:nvPicPr>
        <p:blipFill>
          <a:blip r:embed="rId3">
            <a:alphaModFix/>
          </a:blip>
          <a:stretch>
            <a:fillRect/>
          </a:stretch>
        </p:blipFill>
        <p:spPr>
          <a:xfrm>
            <a:off x="4572000" y="1420825"/>
            <a:ext cx="3935025" cy="2301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8"/>
          <p:cNvSpPr txBox="1"/>
          <p:nvPr/>
        </p:nvSpPr>
        <p:spPr>
          <a:xfrm>
            <a:off x="684300" y="580825"/>
            <a:ext cx="7775400" cy="2647500"/>
          </a:xfrm>
          <a:prstGeom prst="rect">
            <a:avLst/>
          </a:prstGeom>
          <a:noFill/>
          <a:ln>
            <a:noFill/>
          </a:ln>
        </p:spPr>
        <p:txBody>
          <a:bodyPr anchorCtr="0" anchor="t" bIns="91425" lIns="91425" spcFirstLastPara="1" rIns="91425" wrap="square" tIns="91425">
            <a:spAutoFit/>
          </a:bodyPr>
          <a:lstStyle/>
          <a:p>
            <a:pPr indent="-355600" lvl="0" marL="457200" rtl="0" algn="just">
              <a:spcBef>
                <a:spcPts val="0"/>
              </a:spcBef>
              <a:spcAft>
                <a:spcPts val="0"/>
              </a:spcAft>
              <a:buClr>
                <a:schemeClr val="lt1"/>
              </a:buClr>
              <a:buSzPts val="2000"/>
              <a:buFont typeface="Nunito"/>
              <a:buAutoNum type="arabicPeriod"/>
            </a:pPr>
            <a:r>
              <a:rPr lang="es" sz="2000">
                <a:solidFill>
                  <a:schemeClr val="lt1"/>
                </a:solidFill>
                <a:latin typeface="Nunito"/>
                <a:ea typeface="Nunito"/>
                <a:cs typeface="Nunito"/>
                <a:sym typeface="Nunito"/>
              </a:rPr>
              <a:t>Los modelos generados por medio de modelos NLP le permiten a negocio afrontar directamente la </a:t>
            </a:r>
            <a:r>
              <a:rPr lang="es" sz="2000">
                <a:solidFill>
                  <a:schemeClr val="lt1"/>
                </a:solidFill>
                <a:latin typeface="Nunito"/>
                <a:ea typeface="Nunito"/>
                <a:cs typeface="Nunito"/>
                <a:sym typeface="Nunito"/>
              </a:rPr>
              <a:t>problemática</a:t>
            </a:r>
            <a:r>
              <a:rPr lang="es" sz="2000">
                <a:solidFill>
                  <a:schemeClr val="lt1"/>
                </a:solidFill>
                <a:latin typeface="Nunito"/>
                <a:ea typeface="Nunito"/>
                <a:cs typeface="Nunito"/>
                <a:sym typeface="Nunito"/>
              </a:rPr>
              <a:t> planteada, ya que presentan predicciones de gran confiabilidad según las métricas obtenidas.</a:t>
            </a:r>
            <a:endParaRPr sz="2000">
              <a:solidFill>
                <a:schemeClr val="lt1"/>
              </a:solidFill>
              <a:latin typeface="Nunito"/>
              <a:ea typeface="Nunito"/>
              <a:cs typeface="Nunito"/>
              <a:sym typeface="Nunito"/>
            </a:endParaRPr>
          </a:p>
          <a:p>
            <a:pPr indent="-355600" lvl="0" marL="457200" rtl="0" algn="just">
              <a:spcBef>
                <a:spcPts val="0"/>
              </a:spcBef>
              <a:spcAft>
                <a:spcPts val="0"/>
              </a:spcAft>
              <a:buClr>
                <a:schemeClr val="lt1"/>
              </a:buClr>
              <a:buSzPts val="2000"/>
              <a:buFont typeface="Nunito"/>
              <a:buAutoNum type="arabicPeriod"/>
            </a:pPr>
            <a:r>
              <a:rPr lang="es" sz="2000">
                <a:solidFill>
                  <a:schemeClr val="lt1"/>
                </a:solidFill>
                <a:latin typeface="Nunito"/>
                <a:ea typeface="Nunito"/>
                <a:cs typeface="Nunito"/>
                <a:sym typeface="Nunito"/>
              </a:rPr>
              <a:t>Las técnicas de análisis de texto y algoritmos utilizados en esta tarea son altamente eficientes en cuanto a predicciones siempre y cuando se haga un </a:t>
            </a:r>
            <a:r>
              <a:rPr lang="es" sz="2000">
                <a:solidFill>
                  <a:schemeClr val="lt1"/>
                </a:solidFill>
                <a:latin typeface="Nunito"/>
                <a:ea typeface="Nunito"/>
                <a:cs typeface="Nunito"/>
                <a:sym typeface="Nunito"/>
              </a:rPr>
              <a:t>pre procesamiento</a:t>
            </a:r>
            <a:r>
              <a:rPr lang="es" sz="2000">
                <a:solidFill>
                  <a:schemeClr val="lt1"/>
                </a:solidFill>
                <a:latin typeface="Nunito"/>
                <a:ea typeface="Nunito"/>
                <a:cs typeface="Nunito"/>
                <a:sym typeface="Nunito"/>
              </a:rPr>
              <a:t> óptimo de los datos.</a:t>
            </a:r>
            <a:endParaRPr sz="2000">
              <a:solidFill>
                <a:schemeClr val="lt1"/>
              </a:solidFill>
              <a:latin typeface="Nunito"/>
              <a:ea typeface="Nunito"/>
              <a:cs typeface="Nunito"/>
              <a:sym typeface="Nunito"/>
            </a:endParaRPr>
          </a:p>
        </p:txBody>
      </p:sp>
      <p:pic>
        <p:nvPicPr>
          <p:cNvPr id="390" name="Google Shape;390;p28"/>
          <p:cNvPicPr preferRelativeResize="0"/>
          <p:nvPr/>
        </p:nvPicPr>
        <p:blipFill>
          <a:blip r:embed="rId3">
            <a:alphaModFix/>
          </a:blip>
          <a:stretch>
            <a:fillRect/>
          </a:stretch>
        </p:blipFill>
        <p:spPr>
          <a:xfrm>
            <a:off x="3766813" y="3278225"/>
            <a:ext cx="1610375" cy="1610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 de control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descr="Gráfico, Histograma&#10;&#10;Descripción generada automáticamente" id="289" name="Google Shape;289;p15"/>
          <p:cNvPicPr preferRelativeResize="0"/>
          <p:nvPr/>
        </p:nvPicPr>
        <p:blipFill rotWithShape="1">
          <a:blip r:embed="rId3">
            <a:alphaModFix/>
          </a:blip>
          <a:srcRect b="0" l="0" r="0" t="12257"/>
          <a:stretch/>
        </p:blipFill>
        <p:spPr>
          <a:xfrm>
            <a:off x="311775" y="527425"/>
            <a:ext cx="3399950" cy="1855400"/>
          </a:xfrm>
          <a:prstGeom prst="rect">
            <a:avLst/>
          </a:prstGeom>
          <a:noFill/>
          <a:ln>
            <a:noFill/>
          </a:ln>
        </p:spPr>
      </p:pic>
      <p:pic>
        <p:nvPicPr>
          <p:cNvPr descr="Gráfico&#10;&#10;Descripción generada automáticamente" id="290" name="Google Shape;290;p15"/>
          <p:cNvPicPr preferRelativeResize="0"/>
          <p:nvPr/>
        </p:nvPicPr>
        <p:blipFill>
          <a:blip r:embed="rId4">
            <a:alphaModFix/>
          </a:blip>
          <a:stretch>
            <a:fillRect/>
          </a:stretch>
        </p:blipFill>
        <p:spPr>
          <a:xfrm>
            <a:off x="3985369" y="527425"/>
            <a:ext cx="2569406" cy="1855400"/>
          </a:xfrm>
          <a:prstGeom prst="rect">
            <a:avLst/>
          </a:prstGeom>
          <a:noFill/>
          <a:ln>
            <a:noFill/>
          </a:ln>
        </p:spPr>
      </p:pic>
      <p:sp>
        <p:nvSpPr>
          <p:cNvPr id="291" name="Google Shape;291;p15"/>
          <p:cNvSpPr txBox="1"/>
          <p:nvPr>
            <p:ph type="title"/>
          </p:nvPr>
        </p:nvSpPr>
        <p:spPr>
          <a:xfrm>
            <a:off x="398650" y="145325"/>
            <a:ext cx="3226200" cy="41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64285"/>
              <a:buNone/>
            </a:pPr>
            <a:r>
              <a:rPr lang="es" sz="1540"/>
              <a:t>Distribución de las calificaciones</a:t>
            </a:r>
            <a:endParaRPr sz="1540"/>
          </a:p>
        </p:txBody>
      </p:sp>
      <p:sp>
        <p:nvSpPr>
          <p:cNvPr id="292" name="Google Shape;292;p15"/>
          <p:cNvSpPr txBox="1"/>
          <p:nvPr>
            <p:ph type="title"/>
          </p:nvPr>
        </p:nvSpPr>
        <p:spPr>
          <a:xfrm>
            <a:off x="3656975" y="145325"/>
            <a:ext cx="3226200" cy="41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64285"/>
              <a:buNone/>
            </a:pPr>
            <a:r>
              <a:rPr lang="es" sz="1540"/>
              <a:t>Acogida de los productos</a:t>
            </a:r>
            <a:endParaRPr sz="1540"/>
          </a:p>
        </p:txBody>
      </p:sp>
      <p:sp>
        <p:nvSpPr>
          <p:cNvPr id="293" name="Google Shape;293;p15"/>
          <p:cNvSpPr txBox="1"/>
          <p:nvPr/>
        </p:nvSpPr>
        <p:spPr>
          <a:xfrm>
            <a:off x="4510600" y="2057925"/>
            <a:ext cx="2087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latin typeface="Nunito"/>
                <a:ea typeface="Nunito"/>
                <a:cs typeface="Nunito"/>
                <a:sym typeface="Nunito"/>
              </a:rPr>
              <a:t>Positiva   Negativa</a:t>
            </a:r>
            <a:endParaRPr sz="600">
              <a:latin typeface="Nunito"/>
              <a:ea typeface="Nunito"/>
              <a:cs typeface="Nunito"/>
              <a:sym typeface="Nunito"/>
            </a:endParaRPr>
          </a:p>
        </p:txBody>
      </p:sp>
      <p:pic>
        <p:nvPicPr>
          <p:cNvPr descr="Gráfico, Histograma&#10;&#10;Descripción generada automáticamente" id="294" name="Google Shape;294;p15"/>
          <p:cNvPicPr preferRelativeResize="0"/>
          <p:nvPr/>
        </p:nvPicPr>
        <p:blipFill rotWithShape="1">
          <a:blip r:embed="rId3">
            <a:alphaModFix/>
          </a:blip>
          <a:srcRect b="0" l="55642" r="0" t="92861"/>
          <a:stretch/>
        </p:blipFill>
        <p:spPr>
          <a:xfrm>
            <a:off x="4551375" y="2136238"/>
            <a:ext cx="1508150" cy="120275"/>
          </a:xfrm>
          <a:prstGeom prst="rect">
            <a:avLst/>
          </a:prstGeom>
          <a:noFill/>
          <a:ln>
            <a:noFill/>
          </a:ln>
        </p:spPr>
      </p:pic>
      <p:sp>
        <p:nvSpPr>
          <p:cNvPr id="295" name="Google Shape;295;p15"/>
          <p:cNvSpPr txBox="1"/>
          <p:nvPr/>
        </p:nvSpPr>
        <p:spPr>
          <a:xfrm>
            <a:off x="4620500" y="2057925"/>
            <a:ext cx="20871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600">
                <a:latin typeface="Nunito"/>
                <a:ea typeface="Nunito"/>
                <a:cs typeface="Nunito"/>
                <a:sym typeface="Nunito"/>
              </a:rPr>
              <a:t> Negativa</a:t>
            </a:r>
            <a:r>
              <a:rPr lang="es" sz="600">
                <a:latin typeface="Nunito"/>
                <a:ea typeface="Nunito"/>
                <a:cs typeface="Nunito"/>
                <a:sym typeface="Nunito"/>
              </a:rPr>
              <a:t>                                          Positiva</a:t>
            </a:r>
            <a:endParaRPr sz="600">
              <a:latin typeface="Nunito"/>
              <a:ea typeface="Nunito"/>
              <a:cs typeface="Nunito"/>
              <a:sym typeface="Nunito"/>
            </a:endParaRPr>
          </a:p>
        </p:txBody>
      </p:sp>
      <p:pic>
        <p:nvPicPr>
          <p:cNvPr id="296" name="Google Shape;296;p15"/>
          <p:cNvPicPr preferRelativeResize="0"/>
          <p:nvPr/>
        </p:nvPicPr>
        <p:blipFill>
          <a:blip r:embed="rId5">
            <a:alphaModFix/>
          </a:blip>
          <a:stretch>
            <a:fillRect/>
          </a:stretch>
        </p:blipFill>
        <p:spPr>
          <a:xfrm>
            <a:off x="845575" y="3102425"/>
            <a:ext cx="3643500" cy="1821750"/>
          </a:xfrm>
          <a:prstGeom prst="rect">
            <a:avLst/>
          </a:prstGeom>
          <a:noFill/>
          <a:ln>
            <a:noFill/>
          </a:ln>
        </p:spPr>
      </p:pic>
      <p:sp>
        <p:nvSpPr>
          <p:cNvPr id="297" name="Google Shape;297;p15"/>
          <p:cNvSpPr txBox="1"/>
          <p:nvPr>
            <p:ph type="title"/>
          </p:nvPr>
        </p:nvSpPr>
        <p:spPr>
          <a:xfrm>
            <a:off x="1054225" y="2607113"/>
            <a:ext cx="3226200" cy="41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64285"/>
              <a:buNone/>
            </a:pPr>
            <a:r>
              <a:rPr lang="es" sz="1540"/>
              <a:t>Palabras clave en acogida positiva</a:t>
            </a:r>
            <a:endParaRPr sz="1540"/>
          </a:p>
        </p:txBody>
      </p:sp>
      <p:sp>
        <p:nvSpPr>
          <p:cNvPr id="298" name="Google Shape;298;p15"/>
          <p:cNvSpPr txBox="1"/>
          <p:nvPr>
            <p:ph type="title"/>
          </p:nvPr>
        </p:nvSpPr>
        <p:spPr>
          <a:xfrm>
            <a:off x="5011325" y="2607113"/>
            <a:ext cx="3226200" cy="41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64285"/>
              <a:buNone/>
            </a:pPr>
            <a:r>
              <a:rPr lang="es" sz="1540"/>
              <a:t>Palabras clave en acogida negativa</a:t>
            </a:r>
            <a:endParaRPr sz="1540"/>
          </a:p>
        </p:txBody>
      </p:sp>
      <p:pic>
        <p:nvPicPr>
          <p:cNvPr id="299" name="Google Shape;299;p15"/>
          <p:cNvPicPr preferRelativeResize="0"/>
          <p:nvPr/>
        </p:nvPicPr>
        <p:blipFill>
          <a:blip r:embed="rId6">
            <a:alphaModFix/>
          </a:blip>
          <a:stretch>
            <a:fillRect/>
          </a:stretch>
        </p:blipFill>
        <p:spPr>
          <a:xfrm>
            <a:off x="4769025" y="3085600"/>
            <a:ext cx="3710800" cy="1855400"/>
          </a:xfrm>
          <a:prstGeom prst="rect">
            <a:avLst/>
          </a:prstGeom>
          <a:noFill/>
          <a:ln>
            <a:noFill/>
          </a:ln>
        </p:spPr>
      </p:pic>
      <p:sp>
        <p:nvSpPr>
          <p:cNvPr id="300" name="Google Shape;300;p15"/>
          <p:cNvSpPr txBox="1"/>
          <p:nvPr>
            <p:ph type="title"/>
          </p:nvPr>
        </p:nvSpPr>
        <p:spPr>
          <a:xfrm>
            <a:off x="6479000" y="145325"/>
            <a:ext cx="2721300" cy="41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64285"/>
              <a:buNone/>
            </a:pPr>
            <a:r>
              <a:rPr lang="es" sz="1540"/>
              <a:t>Algoritmos utilizados</a:t>
            </a:r>
            <a:endParaRPr sz="1540"/>
          </a:p>
        </p:txBody>
      </p:sp>
      <p:sp>
        <p:nvSpPr>
          <p:cNvPr id="301" name="Google Shape;301;p15"/>
          <p:cNvSpPr txBox="1"/>
          <p:nvPr/>
        </p:nvSpPr>
        <p:spPr>
          <a:xfrm>
            <a:off x="6629900" y="469000"/>
            <a:ext cx="2267100" cy="7389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Font typeface="Nunito"/>
              <a:buChar char="●"/>
            </a:pPr>
            <a:r>
              <a:rPr lang="es" sz="1200">
                <a:solidFill>
                  <a:schemeClr val="lt1"/>
                </a:solidFill>
                <a:latin typeface="Nunito"/>
                <a:ea typeface="Nunito"/>
                <a:cs typeface="Nunito"/>
                <a:sym typeface="Nunito"/>
              </a:rPr>
              <a:t>Regresión logística</a:t>
            </a:r>
            <a:endParaRPr sz="1200">
              <a:solidFill>
                <a:schemeClr val="lt1"/>
              </a:solidFill>
              <a:latin typeface="Nunito"/>
              <a:ea typeface="Nunito"/>
              <a:cs typeface="Nunito"/>
              <a:sym typeface="Nunito"/>
            </a:endParaRPr>
          </a:p>
          <a:p>
            <a:pPr indent="-304800" lvl="0" marL="457200" rtl="0" algn="just">
              <a:spcBef>
                <a:spcPts val="0"/>
              </a:spcBef>
              <a:spcAft>
                <a:spcPts val="0"/>
              </a:spcAft>
              <a:buClr>
                <a:schemeClr val="lt1"/>
              </a:buClr>
              <a:buSzPts val="1200"/>
              <a:buFont typeface="Nunito"/>
              <a:buChar char="●"/>
            </a:pPr>
            <a:r>
              <a:rPr lang="es" sz="1200">
                <a:solidFill>
                  <a:schemeClr val="lt1"/>
                </a:solidFill>
                <a:latin typeface="Nunito"/>
                <a:ea typeface="Nunito"/>
                <a:cs typeface="Nunito"/>
                <a:sym typeface="Nunito"/>
              </a:rPr>
              <a:t>Random forest</a:t>
            </a:r>
            <a:endParaRPr sz="1200">
              <a:solidFill>
                <a:schemeClr val="lt1"/>
              </a:solidFill>
              <a:latin typeface="Nunito"/>
              <a:ea typeface="Nunito"/>
              <a:cs typeface="Nunito"/>
              <a:sym typeface="Nunito"/>
            </a:endParaRPr>
          </a:p>
          <a:p>
            <a:pPr indent="-304800" lvl="0" marL="457200" rtl="0" algn="just">
              <a:spcBef>
                <a:spcPts val="0"/>
              </a:spcBef>
              <a:spcAft>
                <a:spcPts val="0"/>
              </a:spcAft>
              <a:buClr>
                <a:schemeClr val="lt1"/>
              </a:buClr>
              <a:buSzPts val="1200"/>
              <a:buFont typeface="Nunito"/>
              <a:buChar char="●"/>
            </a:pPr>
            <a:r>
              <a:rPr lang="es" sz="1200">
                <a:solidFill>
                  <a:schemeClr val="lt1"/>
                </a:solidFill>
                <a:latin typeface="Nunito"/>
                <a:ea typeface="Nunito"/>
                <a:cs typeface="Nunito"/>
                <a:sym typeface="Nunito"/>
              </a:rPr>
              <a:t>Naive Bayes</a:t>
            </a:r>
            <a:endParaRPr sz="1200">
              <a:solidFill>
                <a:schemeClr val="lt1"/>
              </a:solidFill>
              <a:latin typeface="Nunito"/>
              <a:ea typeface="Nunito"/>
              <a:cs typeface="Nunito"/>
              <a:sym typeface="Nunito"/>
            </a:endParaRPr>
          </a:p>
        </p:txBody>
      </p:sp>
      <p:sp>
        <p:nvSpPr>
          <p:cNvPr id="302" name="Google Shape;302;p15"/>
          <p:cNvSpPr txBox="1"/>
          <p:nvPr>
            <p:ph type="title"/>
          </p:nvPr>
        </p:nvSpPr>
        <p:spPr>
          <a:xfrm>
            <a:off x="6402800" y="1288325"/>
            <a:ext cx="2721300" cy="410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SzPct val="64285"/>
              <a:buNone/>
            </a:pPr>
            <a:r>
              <a:rPr lang="es" sz="1540"/>
              <a:t>Precisión</a:t>
            </a:r>
            <a:r>
              <a:rPr lang="es" sz="1540"/>
              <a:t> de algoritmos</a:t>
            </a:r>
            <a:endParaRPr sz="1540"/>
          </a:p>
        </p:txBody>
      </p:sp>
      <p:sp>
        <p:nvSpPr>
          <p:cNvPr id="303" name="Google Shape;303;p15"/>
          <p:cNvSpPr txBox="1"/>
          <p:nvPr/>
        </p:nvSpPr>
        <p:spPr>
          <a:xfrm>
            <a:off x="6629900" y="1622525"/>
            <a:ext cx="2426100" cy="738900"/>
          </a:xfrm>
          <a:prstGeom prst="rect">
            <a:avLst/>
          </a:prstGeom>
          <a:noFill/>
          <a:ln>
            <a:noFill/>
          </a:ln>
        </p:spPr>
        <p:txBody>
          <a:bodyPr anchorCtr="0" anchor="t" bIns="91425" lIns="91425" spcFirstLastPara="1" rIns="91425" wrap="square" tIns="91425">
            <a:spAutoFit/>
          </a:bodyPr>
          <a:lstStyle/>
          <a:p>
            <a:pPr indent="-304800" lvl="0" marL="457200" rtl="0" algn="just">
              <a:spcBef>
                <a:spcPts val="0"/>
              </a:spcBef>
              <a:spcAft>
                <a:spcPts val="0"/>
              </a:spcAft>
              <a:buClr>
                <a:schemeClr val="lt1"/>
              </a:buClr>
              <a:buSzPts val="1200"/>
              <a:buFont typeface="Nunito"/>
              <a:buChar char="●"/>
            </a:pPr>
            <a:r>
              <a:rPr lang="es" sz="1200">
                <a:solidFill>
                  <a:schemeClr val="lt1"/>
                </a:solidFill>
                <a:latin typeface="Nunito"/>
                <a:ea typeface="Nunito"/>
                <a:cs typeface="Nunito"/>
                <a:sym typeface="Nunito"/>
              </a:rPr>
              <a:t>Regresión logística (92%)</a:t>
            </a:r>
            <a:endParaRPr sz="1200">
              <a:solidFill>
                <a:schemeClr val="lt1"/>
              </a:solidFill>
              <a:latin typeface="Nunito"/>
              <a:ea typeface="Nunito"/>
              <a:cs typeface="Nunito"/>
              <a:sym typeface="Nunito"/>
            </a:endParaRPr>
          </a:p>
          <a:p>
            <a:pPr indent="-304800" lvl="0" marL="457200" rtl="0" algn="just">
              <a:spcBef>
                <a:spcPts val="0"/>
              </a:spcBef>
              <a:spcAft>
                <a:spcPts val="0"/>
              </a:spcAft>
              <a:buClr>
                <a:schemeClr val="lt1"/>
              </a:buClr>
              <a:buSzPts val="1200"/>
              <a:buFont typeface="Nunito"/>
              <a:buChar char="●"/>
            </a:pPr>
            <a:r>
              <a:rPr lang="es" sz="1200">
                <a:solidFill>
                  <a:schemeClr val="lt1"/>
                </a:solidFill>
                <a:latin typeface="Nunito"/>
                <a:ea typeface="Nunito"/>
                <a:cs typeface="Nunito"/>
                <a:sym typeface="Nunito"/>
              </a:rPr>
              <a:t>Random forest </a:t>
            </a:r>
            <a:r>
              <a:rPr lang="es" sz="1200">
                <a:solidFill>
                  <a:schemeClr val="lt1"/>
                </a:solidFill>
                <a:latin typeface="Nunito"/>
                <a:ea typeface="Nunito"/>
                <a:cs typeface="Nunito"/>
                <a:sym typeface="Nunito"/>
              </a:rPr>
              <a:t>(92%)</a:t>
            </a:r>
            <a:endParaRPr sz="1200">
              <a:solidFill>
                <a:schemeClr val="lt1"/>
              </a:solidFill>
              <a:latin typeface="Nunito"/>
              <a:ea typeface="Nunito"/>
              <a:cs typeface="Nunito"/>
              <a:sym typeface="Nunito"/>
            </a:endParaRPr>
          </a:p>
          <a:p>
            <a:pPr indent="-304800" lvl="0" marL="457200" rtl="0" algn="just">
              <a:spcBef>
                <a:spcPts val="0"/>
              </a:spcBef>
              <a:spcAft>
                <a:spcPts val="0"/>
              </a:spcAft>
              <a:buClr>
                <a:schemeClr val="lt1"/>
              </a:buClr>
              <a:buSzPts val="1200"/>
              <a:buFont typeface="Nunito"/>
              <a:buChar char="●"/>
            </a:pPr>
            <a:r>
              <a:rPr lang="es" sz="1200">
                <a:solidFill>
                  <a:schemeClr val="lt1"/>
                </a:solidFill>
                <a:latin typeface="Nunito"/>
                <a:ea typeface="Nunito"/>
                <a:cs typeface="Nunito"/>
                <a:sym typeface="Nunito"/>
              </a:rPr>
              <a:t>Naive Bayes </a:t>
            </a:r>
            <a:r>
              <a:rPr lang="es" sz="1200">
                <a:solidFill>
                  <a:schemeClr val="lt1"/>
                </a:solidFill>
                <a:latin typeface="Nunito"/>
                <a:ea typeface="Nunito"/>
                <a:cs typeface="Nunito"/>
                <a:sym typeface="Nunito"/>
              </a:rPr>
              <a:t>(93%)</a:t>
            </a:r>
            <a:endParaRPr sz="1200">
              <a:solidFill>
                <a:schemeClr val="l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6"/>
          <p:cNvSpPr txBox="1"/>
          <p:nvPr>
            <p:ph type="title"/>
          </p:nvPr>
        </p:nvSpPr>
        <p:spPr>
          <a:xfrm>
            <a:off x="809850" y="361550"/>
            <a:ext cx="49704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Resultados obtenidos</a:t>
            </a:r>
            <a:endParaRPr/>
          </a:p>
        </p:txBody>
      </p:sp>
      <p:pic>
        <p:nvPicPr>
          <p:cNvPr id="309" name="Google Shape;309;p16"/>
          <p:cNvPicPr preferRelativeResize="0"/>
          <p:nvPr/>
        </p:nvPicPr>
        <p:blipFill>
          <a:blip r:embed="rId3">
            <a:alphaModFix/>
          </a:blip>
          <a:stretch>
            <a:fillRect/>
          </a:stretch>
        </p:blipFill>
        <p:spPr>
          <a:xfrm>
            <a:off x="3579925" y="2038025"/>
            <a:ext cx="5127000" cy="2758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7"/>
          <p:cNvSpPr txBox="1"/>
          <p:nvPr/>
        </p:nvSpPr>
        <p:spPr>
          <a:xfrm>
            <a:off x="684300" y="261775"/>
            <a:ext cx="777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chemeClr val="lt1"/>
                </a:solidFill>
                <a:latin typeface="Nunito"/>
                <a:ea typeface="Nunito"/>
                <a:cs typeface="Nunito"/>
                <a:sym typeface="Nunito"/>
              </a:rPr>
              <a:t>Palabras clave</a:t>
            </a:r>
            <a:endParaRPr b="1" sz="3000">
              <a:solidFill>
                <a:schemeClr val="lt1"/>
              </a:solidFill>
            </a:endParaRPr>
          </a:p>
        </p:txBody>
      </p:sp>
      <p:sp>
        <p:nvSpPr>
          <p:cNvPr id="315" name="Google Shape;315;p17"/>
          <p:cNvSpPr txBox="1"/>
          <p:nvPr/>
        </p:nvSpPr>
        <p:spPr>
          <a:xfrm>
            <a:off x="684300" y="1142175"/>
            <a:ext cx="7775400" cy="233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2000">
                <a:solidFill>
                  <a:schemeClr val="lt1"/>
                </a:solidFill>
                <a:latin typeface="Nunito"/>
                <a:ea typeface="Nunito"/>
                <a:cs typeface="Nunito"/>
                <a:sym typeface="Nunito"/>
              </a:rPr>
              <a:t>En base a los resultados obtenidos por los algoritmos de machine learning presentados en el tablero de control encontramos que los productos con buena acogida suelen venir acompañados de comentarios que hacen referencia a emociones positivas como amor, felicidad, </a:t>
            </a:r>
            <a:r>
              <a:rPr lang="es" sz="2000">
                <a:solidFill>
                  <a:schemeClr val="lt1"/>
                </a:solidFill>
                <a:latin typeface="Nunito"/>
                <a:ea typeface="Nunito"/>
                <a:cs typeface="Nunito"/>
                <a:sym typeface="Nunito"/>
              </a:rPr>
              <a:t>alegría</a:t>
            </a:r>
            <a:r>
              <a:rPr lang="es" sz="2000">
                <a:solidFill>
                  <a:schemeClr val="lt1"/>
                </a:solidFill>
                <a:latin typeface="Nunito"/>
                <a:ea typeface="Nunito"/>
                <a:cs typeface="Nunito"/>
                <a:sym typeface="Nunito"/>
              </a:rPr>
              <a:t>. Estos comentarios suelen enfocarse más en las emociones del consumidor y su experiencia que en describir el producto en </a:t>
            </a:r>
            <a:r>
              <a:rPr lang="es" sz="2000">
                <a:solidFill>
                  <a:schemeClr val="lt1"/>
                </a:solidFill>
                <a:latin typeface="Nunito"/>
                <a:ea typeface="Nunito"/>
                <a:cs typeface="Nunito"/>
                <a:sym typeface="Nunito"/>
              </a:rPr>
              <a:t>sí.</a:t>
            </a:r>
            <a:endParaRPr sz="2000">
              <a:solidFill>
                <a:schemeClr val="lt1"/>
              </a:solidFill>
              <a:latin typeface="Nunito"/>
              <a:ea typeface="Nunito"/>
              <a:cs typeface="Nunito"/>
              <a:sym typeface="Nunito"/>
            </a:endParaRPr>
          </a:p>
        </p:txBody>
      </p:sp>
      <p:pic>
        <p:nvPicPr>
          <p:cNvPr id="316" name="Google Shape;316;p17"/>
          <p:cNvPicPr preferRelativeResize="0"/>
          <p:nvPr/>
        </p:nvPicPr>
        <p:blipFill>
          <a:blip r:embed="rId3">
            <a:alphaModFix/>
          </a:blip>
          <a:stretch>
            <a:fillRect/>
          </a:stretch>
        </p:blipFill>
        <p:spPr>
          <a:xfrm>
            <a:off x="5130700" y="3310075"/>
            <a:ext cx="2546726" cy="1591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8"/>
          <p:cNvSpPr txBox="1"/>
          <p:nvPr/>
        </p:nvSpPr>
        <p:spPr>
          <a:xfrm>
            <a:off x="684300" y="261775"/>
            <a:ext cx="777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chemeClr val="lt1"/>
                </a:solidFill>
                <a:latin typeface="Nunito"/>
                <a:ea typeface="Nunito"/>
                <a:cs typeface="Nunito"/>
                <a:sym typeface="Nunito"/>
              </a:rPr>
              <a:t>Palabras clave</a:t>
            </a:r>
            <a:endParaRPr b="1" sz="3000">
              <a:solidFill>
                <a:schemeClr val="lt1"/>
              </a:solidFill>
            </a:endParaRPr>
          </a:p>
        </p:txBody>
      </p:sp>
      <p:sp>
        <p:nvSpPr>
          <p:cNvPr id="322" name="Google Shape;322;p18"/>
          <p:cNvSpPr txBox="1"/>
          <p:nvPr/>
        </p:nvSpPr>
        <p:spPr>
          <a:xfrm>
            <a:off x="1146550" y="1370775"/>
            <a:ext cx="7313100" cy="1723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2000">
                <a:solidFill>
                  <a:schemeClr val="lt1"/>
                </a:solidFill>
                <a:latin typeface="Nunito"/>
                <a:ea typeface="Nunito"/>
                <a:cs typeface="Nunito"/>
                <a:sym typeface="Nunito"/>
              </a:rPr>
              <a:t>Por otra parte los comentarios negativos suelen prestar más atención a describir </a:t>
            </a:r>
            <a:r>
              <a:rPr lang="es" sz="2000">
                <a:solidFill>
                  <a:schemeClr val="lt1"/>
                </a:solidFill>
                <a:latin typeface="Nunito"/>
                <a:ea typeface="Nunito"/>
                <a:cs typeface="Nunito"/>
                <a:sym typeface="Nunito"/>
              </a:rPr>
              <a:t>características</a:t>
            </a:r>
            <a:r>
              <a:rPr lang="es" sz="2000">
                <a:solidFill>
                  <a:schemeClr val="lt1"/>
                </a:solidFill>
                <a:latin typeface="Nunito"/>
                <a:ea typeface="Nunito"/>
                <a:cs typeface="Nunito"/>
                <a:sym typeface="Nunito"/>
              </a:rPr>
              <a:t> propias del producto como su sabor, textura, precio, entre otras.  Aunque también existe un nicho de comentarios que hacen referencia malos sentimientos encontrados relacionados al producto.</a:t>
            </a:r>
            <a:endParaRPr sz="2000">
              <a:solidFill>
                <a:schemeClr val="lt1"/>
              </a:solidFill>
              <a:latin typeface="Nunito"/>
              <a:ea typeface="Nunito"/>
              <a:cs typeface="Nunito"/>
              <a:sym typeface="Nunito"/>
            </a:endParaRPr>
          </a:p>
        </p:txBody>
      </p:sp>
      <p:pic>
        <p:nvPicPr>
          <p:cNvPr id="323" name="Google Shape;323;p18"/>
          <p:cNvPicPr preferRelativeResize="0"/>
          <p:nvPr/>
        </p:nvPicPr>
        <p:blipFill>
          <a:blip r:embed="rId3">
            <a:alphaModFix/>
          </a:blip>
          <a:stretch>
            <a:fillRect/>
          </a:stretch>
        </p:blipFill>
        <p:spPr>
          <a:xfrm>
            <a:off x="604399" y="3004100"/>
            <a:ext cx="1683925" cy="18703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9"/>
          <p:cNvSpPr txBox="1"/>
          <p:nvPr/>
        </p:nvSpPr>
        <p:spPr>
          <a:xfrm>
            <a:off x="684300" y="261775"/>
            <a:ext cx="7775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000">
                <a:solidFill>
                  <a:schemeClr val="lt1"/>
                </a:solidFill>
                <a:latin typeface="Nunito"/>
                <a:ea typeface="Nunito"/>
                <a:cs typeface="Nunito"/>
                <a:sym typeface="Nunito"/>
              </a:rPr>
              <a:t>Métricas</a:t>
            </a:r>
            <a:r>
              <a:rPr b="1" lang="es" sz="3000">
                <a:solidFill>
                  <a:schemeClr val="lt1"/>
                </a:solidFill>
                <a:latin typeface="Nunito"/>
                <a:ea typeface="Nunito"/>
                <a:cs typeface="Nunito"/>
                <a:sym typeface="Nunito"/>
              </a:rPr>
              <a:t> de los modelos</a:t>
            </a:r>
            <a:endParaRPr b="1" sz="3000">
              <a:solidFill>
                <a:schemeClr val="lt1"/>
              </a:solidFill>
            </a:endParaRPr>
          </a:p>
        </p:txBody>
      </p:sp>
      <p:sp>
        <p:nvSpPr>
          <p:cNvPr id="329" name="Google Shape;329;p19"/>
          <p:cNvSpPr txBox="1"/>
          <p:nvPr/>
        </p:nvSpPr>
        <p:spPr>
          <a:xfrm>
            <a:off x="684300" y="1202575"/>
            <a:ext cx="7775400" cy="1108200"/>
          </a:xfrm>
          <a:prstGeom prst="rect">
            <a:avLst/>
          </a:prstGeom>
          <a:noFill/>
          <a:ln>
            <a:noFill/>
          </a:ln>
        </p:spPr>
        <p:txBody>
          <a:bodyPr anchorCtr="0" anchor="t" bIns="91425" lIns="91425" spcFirstLastPara="1" rIns="91425" wrap="square" tIns="91425">
            <a:spAutoFit/>
          </a:bodyPr>
          <a:lstStyle/>
          <a:p>
            <a:pPr indent="-355600" lvl="0" marL="457200" rtl="0" algn="ctr">
              <a:spcBef>
                <a:spcPts val="0"/>
              </a:spcBef>
              <a:spcAft>
                <a:spcPts val="0"/>
              </a:spcAft>
              <a:buClr>
                <a:schemeClr val="lt1"/>
              </a:buClr>
              <a:buSzPts val="2000"/>
              <a:buFont typeface="Nunito"/>
              <a:buChar char="●"/>
            </a:pPr>
            <a:r>
              <a:rPr lang="es" sz="2000">
                <a:solidFill>
                  <a:schemeClr val="lt1"/>
                </a:solidFill>
                <a:latin typeface="Nunito"/>
                <a:ea typeface="Nunito"/>
                <a:cs typeface="Nunito"/>
                <a:sym typeface="Nunito"/>
              </a:rPr>
              <a:t>Logistic </a:t>
            </a:r>
            <a:r>
              <a:rPr lang="es" sz="2000">
                <a:solidFill>
                  <a:schemeClr val="lt1"/>
                </a:solidFill>
                <a:latin typeface="Nunito"/>
                <a:ea typeface="Nunito"/>
                <a:cs typeface="Nunito"/>
                <a:sym typeface="Nunito"/>
              </a:rPr>
              <a:t>Regression</a:t>
            </a:r>
            <a:endParaRPr sz="2000">
              <a:solidFill>
                <a:schemeClr val="lt1"/>
              </a:solidFill>
              <a:latin typeface="Nunito"/>
              <a:ea typeface="Nunito"/>
              <a:cs typeface="Nunito"/>
              <a:sym typeface="Nunito"/>
            </a:endParaRPr>
          </a:p>
          <a:p>
            <a:pPr indent="-355600" lvl="0" marL="457200" rtl="0" algn="ctr">
              <a:spcBef>
                <a:spcPts val="0"/>
              </a:spcBef>
              <a:spcAft>
                <a:spcPts val="0"/>
              </a:spcAft>
              <a:buClr>
                <a:schemeClr val="lt1"/>
              </a:buClr>
              <a:buSzPts val="2000"/>
              <a:buFont typeface="Nunito"/>
              <a:buChar char="●"/>
            </a:pPr>
            <a:r>
              <a:rPr lang="es" sz="2000">
                <a:solidFill>
                  <a:schemeClr val="lt1"/>
                </a:solidFill>
                <a:latin typeface="Nunito"/>
                <a:ea typeface="Nunito"/>
                <a:cs typeface="Nunito"/>
                <a:sym typeface="Nunito"/>
              </a:rPr>
              <a:t>Random Forest Classifier</a:t>
            </a:r>
            <a:endParaRPr sz="2000">
              <a:solidFill>
                <a:schemeClr val="lt1"/>
              </a:solidFill>
              <a:latin typeface="Nunito"/>
              <a:ea typeface="Nunito"/>
              <a:cs typeface="Nunito"/>
              <a:sym typeface="Nunito"/>
            </a:endParaRPr>
          </a:p>
          <a:p>
            <a:pPr indent="-355600" lvl="0" marL="457200" rtl="0" algn="ctr">
              <a:spcBef>
                <a:spcPts val="0"/>
              </a:spcBef>
              <a:spcAft>
                <a:spcPts val="0"/>
              </a:spcAft>
              <a:buClr>
                <a:schemeClr val="lt1"/>
              </a:buClr>
              <a:buSzPts val="2000"/>
              <a:buFont typeface="Nunito"/>
              <a:buChar char="●"/>
            </a:pPr>
            <a:r>
              <a:rPr lang="es" sz="2000">
                <a:solidFill>
                  <a:schemeClr val="lt1"/>
                </a:solidFill>
                <a:latin typeface="Nunito"/>
                <a:ea typeface="Nunito"/>
                <a:cs typeface="Nunito"/>
                <a:sym typeface="Nunito"/>
              </a:rPr>
              <a:t>Naive Bayes</a:t>
            </a:r>
            <a:endParaRPr sz="2000">
              <a:solidFill>
                <a:schemeClr val="lt1"/>
              </a:solidFill>
              <a:latin typeface="Nunito"/>
              <a:ea typeface="Nunito"/>
              <a:cs typeface="Nunito"/>
              <a:sym typeface="Nunito"/>
            </a:endParaRPr>
          </a:p>
        </p:txBody>
      </p:sp>
      <p:pic>
        <p:nvPicPr>
          <p:cNvPr id="330" name="Google Shape;330;p19"/>
          <p:cNvPicPr preferRelativeResize="0"/>
          <p:nvPr/>
        </p:nvPicPr>
        <p:blipFill>
          <a:blip r:embed="rId3">
            <a:alphaModFix/>
          </a:blip>
          <a:stretch>
            <a:fillRect/>
          </a:stretch>
        </p:blipFill>
        <p:spPr>
          <a:xfrm>
            <a:off x="3308038" y="2310775"/>
            <a:ext cx="2527926" cy="2527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0"/>
          <p:cNvSpPr txBox="1"/>
          <p:nvPr>
            <p:ph type="title"/>
          </p:nvPr>
        </p:nvSpPr>
        <p:spPr>
          <a:xfrm>
            <a:off x="838150" y="501825"/>
            <a:ext cx="5857800" cy="587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s"/>
              <a:t>Logistic Regression</a:t>
            </a:r>
            <a:endParaRPr/>
          </a:p>
        </p:txBody>
      </p:sp>
      <p:pic>
        <p:nvPicPr>
          <p:cNvPr id="336" name="Google Shape;336;p20"/>
          <p:cNvPicPr preferRelativeResize="0"/>
          <p:nvPr/>
        </p:nvPicPr>
        <p:blipFill rotWithShape="1">
          <a:blip r:embed="rId3">
            <a:alphaModFix/>
          </a:blip>
          <a:srcRect b="-1708" l="0" r="0" t="0"/>
          <a:stretch/>
        </p:blipFill>
        <p:spPr>
          <a:xfrm>
            <a:off x="5392900" y="1354800"/>
            <a:ext cx="2796200" cy="2433900"/>
          </a:xfrm>
          <a:prstGeom prst="rect">
            <a:avLst/>
          </a:prstGeom>
          <a:noFill/>
          <a:ln>
            <a:noFill/>
          </a:ln>
        </p:spPr>
      </p:pic>
      <p:pic>
        <p:nvPicPr>
          <p:cNvPr id="337" name="Google Shape;337;p20"/>
          <p:cNvPicPr preferRelativeResize="0"/>
          <p:nvPr/>
        </p:nvPicPr>
        <p:blipFill>
          <a:blip r:embed="rId4">
            <a:alphaModFix/>
          </a:blip>
          <a:stretch>
            <a:fillRect/>
          </a:stretch>
        </p:blipFill>
        <p:spPr>
          <a:xfrm>
            <a:off x="618650" y="3171712"/>
            <a:ext cx="3709993" cy="1768062"/>
          </a:xfrm>
          <a:prstGeom prst="rect">
            <a:avLst/>
          </a:prstGeom>
          <a:noFill/>
          <a:ln>
            <a:noFill/>
          </a:ln>
        </p:spPr>
      </p:pic>
      <p:sp>
        <p:nvSpPr>
          <p:cNvPr id="338" name="Google Shape;338;p20"/>
          <p:cNvSpPr txBox="1"/>
          <p:nvPr/>
        </p:nvSpPr>
        <p:spPr>
          <a:xfrm>
            <a:off x="948025" y="1594925"/>
            <a:ext cx="250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solidFill>
                  <a:schemeClr val="lt1"/>
                </a:solidFill>
                <a:highlight>
                  <a:schemeClr val="dk2"/>
                </a:highlight>
                <a:latin typeface="Nunito"/>
                <a:ea typeface="Nunito"/>
                <a:cs typeface="Nunito"/>
                <a:sym typeface="Nunito"/>
              </a:rPr>
              <a:t>Precisión: 92%</a:t>
            </a:r>
            <a:endParaRPr b="1" sz="3500">
              <a:solidFill>
                <a:schemeClr val="lt1"/>
              </a:solidFill>
              <a:highlight>
                <a:schemeClr val="dk2"/>
              </a:highlight>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1"/>
          <p:cNvSpPr txBox="1"/>
          <p:nvPr>
            <p:ph type="title"/>
          </p:nvPr>
        </p:nvSpPr>
        <p:spPr>
          <a:xfrm>
            <a:off x="809850" y="353250"/>
            <a:ext cx="5857800" cy="984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Random Forest Classifier</a:t>
            </a:r>
            <a:endParaRPr/>
          </a:p>
        </p:txBody>
      </p:sp>
      <p:pic>
        <p:nvPicPr>
          <p:cNvPr id="344" name="Google Shape;344;p21"/>
          <p:cNvPicPr preferRelativeResize="0"/>
          <p:nvPr/>
        </p:nvPicPr>
        <p:blipFill>
          <a:blip r:embed="rId3">
            <a:alphaModFix/>
          </a:blip>
          <a:stretch>
            <a:fillRect/>
          </a:stretch>
        </p:blipFill>
        <p:spPr>
          <a:xfrm>
            <a:off x="5426150" y="1404750"/>
            <a:ext cx="3048000" cy="2609850"/>
          </a:xfrm>
          <a:prstGeom prst="rect">
            <a:avLst/>
          </a:prstGeom>
          <a:noFill/>
          <a:ln>
            <a:noFill/>
          </a:ln>
        </p:spPr>
      </p:pic>
      <p:pic>
        <p:nvPicPr>
          <p:cNvPr id="345" name="Google Shape;345;p21"/>
          <p:cNvPicPr preferRelativeResize="0"/>
          <p:nvPr/>
        </p:nvPicPr>
        <p:blipFill>
          <a:blip r:embed="rId4">
            <a:alphaModFix/>
          </a:blip>
          <a:stretch>
            <a:fillRect/>
          </a:stretch>
        </p:blipFill>
        <p:spPr>
          <a:xfrm>
            <a:off x="1107500" y="3234375"/>
            <a:ext cx="2261808" cy="1671826"/>
          </a:xfrm>
          <a:prstGeom prst="rect">
            <a:avLst/>
          </a:prstGeom>
          <a:noFill/>
          <a:ln>
            <a:noFill/>
          </a:ln>
        </p:spPr>
      </p:pic>
      <p:sp>
        <p:nvSpPr>
          <p:cNvPr id="346" name="Google Shape;346;p21"/>
          <p:cNvSpPr txBox="1"/>
          <p:nvPr/>
        </p:nvSpPr>
        <p:spPr>
          <a:xfrm>
            <a:off x="948025" y="1594925"/>
            <a:ext cx="250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500">
                <a:solidFill>
                  <a:schemeClr val="lt1"/>
                </a:solidFill>
                <a:highlight>
                  <a:schemeClr val="dk2"/>
                </a:highlight>
                <a:latin typeface="Nunito"/>
                <a:ea typeface="Nunito"/>
                <a:cs typeface="Nunito"/>
                <a:sym typeface="Nunito"/>
              </a:rPr>
              <a:t>Precisión: 92%</a:t>
            </a:r>
            <a:endParaRPr b="1" sz="3500">
              <a:solidFill>
                <a:schemeClr val="lt1"/>
              </a:solidFill>
              <a:highlight>
                <a:schemeClr val="dk2"/>
              </a:highlight>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